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82" r:id="rId6"/>
    <p:sldId id="2583" r:id="rId7"/>
    <p:sldId id="2584" r:id="rId8"/>
    <p:sldId id="2585" r:id="rId9"/>
    <p:sldId id="2587" r:id="rId10"/>
    <p:sldId id="2588" r:id="rId11"/>
    <p:sldId id="2586" r:id="rId12"/>
  </p:sldIdLst>
  <p:sldSz cx="12192000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DFD"/>
    <a:srgbClr val="F4AE00"/>
    <a:srgbClr val="660033"/>
    <a:srgbClr val="437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2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68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224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6" y="1"/>
            <a:ext cx="3075647" cy="511486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999" y="1"/>
            <a:ext cx="3075646" cy="511486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r">
              <a:defRPr sz="1300"/>
            </a:lvl1pPr>
          </a:lstStyle>
          <a:p>
            <a:fld id="{4597EA2D-D11E-4F11-940E-96FC3DC86B48}" type="datetimeFigureOut">
              <a:rPr lang="de-DE" smtClean="0"/>
              <a:pPr/>
              <a:t>23.06.2025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6" y="9721499"/>
            <a:ext cx="3075647" cy="511485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999" y="9721499"/>
            <a:ext cx="3075646" cy="511485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r">
              <a:defRPr sz="1300"/>
            </a:lvl1pPr>
          </a:lstStyle>
          <a:p>
            <a:fld id="{ED1FD422-38C1-46E5-AEB3-FCA53D65A208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33588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png>
</file>

<file path=ppt/media/image6.gif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9" y="1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r">
              <a:defRPr sz="1300"/>
            </a:lvl1pPr>
          </a:lstStyle>
          <a:p>
            <a:fld id="{25FA59D5-1C02-4780-AF81-09ADAD492357}" type="datetimeFigureOut">
              <a:rPr lang="de-AT" smtClean="0"/>
              <a:pPr/>
              <a:t>23.06.2025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6763"/>
            <a:ext cx="6819900" cy="383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519" tIns="47259" rIns="94519" bIns="47259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4519" tIns="47259" rIns="94519" bIns="47259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9" y="9721106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r">
              <a:defRPr sz="1300"/>
            </a:lvl1pPr>
          </a:lstStyle>
          <a:p>
            <a:fld id="{7AA6D168-C717-485B-B0C8-699ECBDF2CFF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77337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9700" y="766763"/>
            <a:ext cx="6819900" cy="38369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6D168-C717-485B-B0C8-699ECBDF2CFF}" type="slidenum">
              <a:rPr lang="de-AT" smtClean="0"/>
              <a:pPr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93239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BAB2-6CCA-40C7-8885-2C056A77E284}" type="datetime1">
              <a:rPr lang="de-AT" smtClean="0"/>
              <a:t>23.06.2025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1967541" y="6381328"/>
            <a:ext cx="2688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AT" sz="1100">
                <a:solidFill>
                  <a:schemeClr val="bg1">
                    <a:lumMod val="50000"/>
                  </a:schemeClr>
                </a:solidFill>
                <a:latin typeface="Adobe Gothic Std B" pitchFamily="34" charset="-128"/>
                <a:ea typeface="Adobe Gothic Std B" pitchFamily="34" charset="-128"/>
              </a:rPr>
              <a:t>www.</a:t>
            </a:r>
            <a:r>
              <a:rPr lang="de-AT" sz="1600">
                <a:solidFill>
                  <a:schemeClr val="bg1">
                    <a:lumMod val="50000"/>
                  </a:schemeClr>
                </a:solidFill>
                <a:latin typeface="Adobe Gothic Std B" pitchFamily="34" charset="-128"/>
                <a:ea typeface="Adobe Gothic Std B" pitchFamily="34" charset="-128"/>
              </a:rPr>
              <a:t>htl-</a:t>
            </a:r>
            <a:r>
              <a:rPr lang="de-AT" sz="1600">
                <a:solidFill>
                  <a:schemeClr val="tx2"/>
                </a:solidFill>
                <a:latin typeface="Adobe Gothic Std B" pitchFamily="34" charset="-128"/>
                <a:ea typeface="Adobe Gothic Std B" pitchFamily="34" charset="-128"/>
              </a:rPr>
              <a:t>leoben</a:t>
            </a:r>
            <a:r>
              <a:rPr lang="de-AT" sz="1100">
                <a:solidFill>
                  <a:schemeClr val="bg1">
                    <a:lumMod val="50000"/>
                  </a:schemeClr>
                </a:solidFill>
                <a:latin typeface="Adobe Gothic Std B" pitchFamily="34" charset="-128"/>
                <a:ea typeface="Adobe Gothic Std B" pitchFamily="34" charset="-128"/>
              </a:rPr>
              <a:t>.at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AF41BCF-DE93-46E8-96C4-64339D1576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6800" y="259200"/>
            <a:ext cx="6224367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5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9158" y="188640"/>
            <a:ext cx="10270380" cy="720080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09600" y="1052739"/>
            <a:ext cx="10972800" cy="507342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91F-AE7F-406B-977E-415D708CD05B}" type="datetime1">
              <a:rPr lang="de-AT" smtClean="0"/>
              <a:t>23.06.2025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623392" y="980728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8"/>
          <p:cNvCxnSpPr/>
          <p:nvPr userDrawn="1"/>
        </p:nvCxnSpPr>
        <p:spPr>
          <a:xfrm>
            <a:off x="623392" y="6237312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614C7656-561A-4230-AE49-F934B21548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9600" y="6357600"/>
            <a:ext cx="1780861" cy="3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96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0608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600" y="103179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03179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D4213-31A7-43A9-B381-650B72838F3D}" type="datetime1">
              <a:rPr lang="de-AT" smtClean="0"/>
              <a:t>23.06.2025</a:t>
            </a:fld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cxnSp>
        <p:nvCxnSpPr>
          <p:cNvPr id="26" name="Gerade Verbindung 8">
            <a:extLst>
              <a:ext uri="{FF2B5EF4-FFF2-40B4-BE49-F238E27FC236}">
                <a16:creationId xmlns:a16="http://schemas.microsoft.com/office/drawing/2014/main" id="{B231FD8D-BD46-413B-B98F-46B87457439F}"/>
              </a:ext>
            </a:extLst>
          </p:cNvPr>
          <p:cNvCxnSpPr/>
          <p:nvPr userDrawn="1"/>
        </p:nvCxnSpPr>
        <p:spPr>
          <a:xfrm>
            <a:off x="623392" y="980728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8">
            <a:extLst>
              <a:ext uri="{FF2B5EF4-FFF2-40B4-BE49-F238E27FC236}">
                <a16:creationId xmlns:a16="http://schemas.microsoft.com/office/drawing/2014/main" id="{FF9F6E03-68AB-4FB8-BF89-42F3F9730FF5}"/>
              </a:ext>
            </a:extLst>
          </p:cNvPr>
          <p:cNvCxnSpPr/>
          <p:nvPr userDrawn="1"/>
        </p:nvCxnSpPr>
        <p:spPr>
          <a:xfrm>
            <a:off x="623392" y="6237312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ußzeilenplatzhalter 4">
            <a:extLst>
              <a:ext uri="{FF2B5EF4-FFF2-40B4-BE49-F238E27FC236}">
                <a16:creationId xmlns:a16="http://schemas.microsoft.com/office/drawing/2014/main" id="{61780AA7-F848-43F9-AE0D-14BBE9A66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16B0F48-B7CD-4678-8B22-ED12B938C2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9600" y="6357600"/>
            <a:ext cx="1780861" cy="3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516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39762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941989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1705316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9" y="941989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9" y="1705316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23C63-4118-48BA-956A-11DEEC1AA07D}" type="datetime1">
              <a:rPr lang="de-AT" smtClean="0"/>
              <a:t>23.06.2025</a:t>
            </a:fld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cxnSp>
        <p:nvCxnSpPr>
          <p:cNvPr id="12" name="Gerade Verbindung 8">
            <a:extLst>
              <a:ext uri="{FF2B5EF4-FFF2-40B4-BE49-F238E27FC236}">
                <a16:creationId xmlns:a16="http://schemas.microsoft.com/office/drawing/2014/main" id="{D2F1EB9E-8380-425B-B884-1A5E1DD9E9F2}"/>
              </a:ext>
            </a:extLst>
          </p:cNvPr>
          <p:cNvCxnSpPr/>
          <p:nvPr userDrawn="1"/>
        </p:nvCxnSpPr>
        <p:spPr>
          <a:xfrm>
            <a:off x="623392" y="980728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">
            <a:extLst>
              <a:ext uri="{FF2B5EF4-FFF2-40B4-BE49-F238E27FC236}">
                <a16:creationId xmlns:a16="http://schemas.microsoft.com/office/drawing/2014/main" id="{C32164E0-C3F5-4411-BA01-05D65208091F}"/>
              </a:ext>
            </a:extLst>
          </p:cNvPr>
          <p:cNvCxnSpPr/>
          <p:nvPr userDrawn="1"/>
        </p:nvCxnSpPr>
        <p:spPr>
          <a:xfrm>
            <a:off x="623392" y="6237312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155BF4B4-4484-4D9C-BFD8-E75462DA4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F5378A7E-CD4F-4738-BF47-8D1B09A913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9600" y="6357600"/>
            <a:ext cx="1780861" cy="3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67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B355E-663F-46F6-A58A-7E827B834F26}" type="datetime1">
              <a:rPr lang="de-AT" smtClean="0"/>
              <a:t>23.06.2025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Diplomarbeit Name, Name</a:t>
            </a:r>
            <a:endParaRPr lang="de-AT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40844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t-aRlwLI-b0" TargetMode="External"/><Relationship Id="rId13" Type="http://schemas.openxmlformats.org/officeDocument/2006/relationships/hyperlink" Target="https://www.youtube.com/watch?v=dKRbTwEVEsQ" TargetMode="External"/><Relationship Id="rId18" Type="http://schemas.openxmlformats.org/officeDocument/2006/relationships/hyperlink" Target="https://makerworld.com/de/models/473167-608z-6000z-roller-bearing-v2?from=search#profileId-383170" TargetMode="External"/><Relationship Id="rId3" Type="http://schemas.openxmlformats.org/officeDocument/2006/relationships/hyperlink" Target="https://godotengine.org/" TargetMode="External"/><Relationship Id="rId7" Type="http://schemas.openxmlformats.org/officeDocument/2006/relationships/hyperlink" Target="https://www.youtube.com/watch?v=GTrekHE8A00" TargetMode="External"/><Relationship Id="rId12" Type="http://schemas.openxmlformats.org/officeDocument/2006/relationships/hyperlink" Target="https://www.youtube.com/watch?v=M6Z07b28U9c" TargetMode="External"/><Relationship Id="rId17" Type="http://schemas.openxmlformats.org/officeDocument/2006/relationships/hyperlink" Target="https://www.espressif.com/en/products/devKits" TargetMode="External"/><Relationship Id="rId2" Type="http://schemas.openxmlformats.org/officeDocument/2006/relationships/hyperlink" Target="https://www.youtube.com/watch?v=tKY_Cx38OAM" TargetMode="External"/><Relationship Id="rId16" Type="http://schemas.openxmlformats.org/officeDocument/2006/relationships/hyperlink" Target="https://www.youtube.com/watch?v=yTc2GLXfCO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juGNPLdjLH4" TargetMode="External"/><Relationship Id="rId11" Type="http://schemas.openxmlformats.org/officeDocument/2006/relationships/hyperlink" Target="https://www.youtube.com/watch?v=Qn0KQecUMqM" TargetMode="External"/><Relationship Id="rId5" Type="http://schemas.openxmlformats.org/officeDocument/2006/relationships/hyperlink" Target="https://www.youtube.com/watch?v=HbQ6q3skZgw" TargetMode="External"/><Relationship Id="rId15" Type="http://schemas.openxmlformats.org/officeDocument/2006/relationships/hyperlink" Target="https://www.youtube.com/watch?v=RiYnucfy_rs" TargetMode="External"/><Relationship Id="rId10" Type="http://schemas.openxmlformats.org/officeDocument/2006/relationships/hyperlink" Target="https://www.youtube.com/watch?v=lMM8fA-oSI8" TargetMode="External"/><Relationship Id="rId19" Type="http://schemas.openxmlformats.org/officeDocument/2006/relationships/hyperlink" Target="https://docs.godotengine.org/de/4.x/getting_started/first_2d_game/index.html" TargetMode="External"/><Relationship Id="rId4" Type="http://schemas.openxmlformats.org/officeDocument/2006/relationships/hyperlink" Target="https://www.youtube.com/watch?v=Yuu2jnMjt7k" TargetMode="External"/><Relationship Id="rId9" Type="http://schemas.openxmlformats.org/officeDocument/2006/relationships/hyperlink" Target="https://www.youtube.com/watch?v=D0WquihUdek" TargetMode="External"/><Relationship Id="rId14" Type="http://schemas.openxmlformats.org/officeDocument/2006/relationships/hyperlink" Target="https://www.youtube.com/watch?v=wdgULBpRoXk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Fußball, Ball, Kreis, Design enthält.">
            <a:extLst>
              <a:ext uri="{FF2B5EF4-FFF2-40B4-BE49-F238E27FC236}">
                <a16:creationId xmlns:a16="http://schemas.microsoft.com/office/drawing/2014/main" id="{405F5207-B391-D8DA-757D-EF4E8F74F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5" t="5599" r="7060" b="7334"/>
          <a:stretch>
            <a:fillRect/>
          </a:stretch>
        </p:blipFill>
        <p:spPr>
          <a:xfrm>
            <a:off x="795528" y="1593490"/>
            <a:ext cx="4221924" cy="4191657"/>
          </a:xfrm>
          <a:prstGeom prst="rect">
            <a:avLst/>
          </a:prstGeom>
        </p:spPr>
      </p:pic>
      <p:sp>
        <p:nvSpPr>
          <p:cNvPr id="6" name="Rectangle 1026"/>
          <p:cNvSpPr txBox="1">
            <a:spLocks noChangeArrowheads="1"/>
          </p:cNvSpPr>
          <p:nvPr/>
        </p:nvSpPr>
        <p:spPr>
          <a:xfrm>
            <a:off x="5465508" y="2767584"/>
            <a:ext cx="5800312" cy="1015663"/>
          </a:xfrm>
          <a:prstGeom prst="rect">
            <a:avLst/>
          </a:prstGeom>
        </p:spPr>
        <p:txBody>
          <a:bodyPr/>
          <a:lstStyle/>
          <a:p>
            <a:r>
              <a:rPr lang="de-AT" sz="3200" b="1" dirty="0" err="1">
                <a:solidFill>
                  <a:srgbClr val="9BBB59"/>
                </a:solidFill>
              </a:rPr>
              <a:t>DigiKicker</a:t>
            </a:r>
            <a:r>
              <a:rPr lang="de-AT" sz="3200" b="1" dirty="0">
                <a:solidFill>
                  <a:srgbClr val="9BBB59"/>
                </a:solidFill>
              </a:rPr>
              <a:t> – Digitalisierung eines Tischfußballtisches</a:t>
            </a:r>
          </a:p>
          <a:p>
            <a:pPr lvl="0">
              <a:spcBef>
                <a:spcPct val="0"/>
              </a:spcBef>
              <a:defRPr/>
            </a:pPr>
            <a:endParaRPr lang="de-DE" sz="3200" dirty="0">
              <a:solidFill>
                <a:srgbClr val="0070C0"/>
              </a:solidFill>
            </a:endParaRPr>
          </a:p>
        </p:txBody>
      </p:sp>
      <p:sp>
        <p:nvSpPr>
          <p:cNvPr id="7" name="Text Box 1030">
            <a:extLst>
              <a:ext uri="{FF2B5EF4-FFF2-40B4-BE49-F238E27FC236}">
                <a16:creationId xmlns:a16="http://schemas.microsoft.com/office/drawing/2014/main" id="{ED76D2C5-1C5A-49E1-B111-D7EA454A9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2750" y="3901393"/>
            <a:ext cx="637381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54000">
            <a:spAutoFit/>
          </a:bodyPr>
          <a:lstStyle/>
          <a:p>
            <a:pPr algn="r"/>
            <a:r>
              <a:rPr lang="nl-NL" sz="2000" dirty="0"/>
              <a:t>Luan Lanzmaier</a:t>
            </a:r>
          </a:p>
          <a:p>
            <a:pPr algn="r"/>
            <a:r>
              <a:rPr lang="nl-NL" sz="2000" dirty="0"/>
              <a:t>André Rath</a:t>
            </a:r>
          </a:p>
          <a:p>
            <a:pPr algn="r"/>
            <a:r>
              <a:rPr lang="nl-NL" sz="2000" dirty="0"/>
              <a:t>Nikita Schaar</a:t>
            </a:r>
          </a:p>
        </p:txBody>
      </p:sp>
      <p:sp>
        <p:nvSpPr>
          <p:cNvPr id="8" name="Text Box 1030">
            <a:extLst>
              <a:ext uri="{FF2B5EF4-FFF2-40B4-BE49-F238E27FC236}">
                <a16:creationId xmlns:a16="http://schemas.microsoft.com/office/drawing/2014/main" id="{7CF2A42E-995E-450D-9017-7EE5A0A26C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2750" y="4900341"/>
            <a:ext cx="63738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54000">
            <a:spAutoFit/>
          </a:bodyPr>
          <a:lstStyle/>
          <a:p>
            <a:pPr algn="r"/>
            <a:r>
              <a:rPr lang="de-AT" dirty="0"/>
              <a:t>23.06.2025</a:t>
            </a:r>
          </a:p>
        </p:txBody>
      </p:sp>
      <p:sp>
        <p:nvSpPr>
          <p:cNvPr id="5" name="Text Box 1030">
            <a:extLst>
              <a:ext uri="{FF2B5EF4-FFF2-40B4-BE49-F238E27FC236}">
                <a16:creationId xmlns:a16="http://schemas.microsoft.com/office/drawing/2014/main" id="{549EEA25-235A-4DB2-B18D-8226E1B72D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2750" y="5339355"/>
            <a:ext cx="63738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5400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AT" dirty="0"/>
              <a:t>Betreuer/in: Günther Hutter, Thomas Messner</a:t>
            </a:r>
          </a:p>
        </p:txBody>
      </p:sp>
      <p:sp>
        <p:nvSpPr>
          <p:cNvPr id="9" name="Text Box 1030">
            <a:extLst>
              <a:ext uri="{FF2B5EF4-FFF2-40B4-BE49-F238E27FC236}">
                <a16:creationId xmlns:a16="http://schemas.microsoft.com/office/drawing/2014/main" id="{0CE138CF-753E-4573-B47E-8055A445E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2750" y="5691972"/>
            <a:ext cx="63738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Ins="5400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AT" dirty="0"/>
              <a:t>Firmenpartner: HTL Leoben</a:t>
            </a:r>
          </a:p>
        </p:txBody>
      </p:sp>
    </p:spTree>
    <p:extLst>
      <p:ext uri="{BB962C8B-B14F-4D97-AF65-F5344CB8AC3E}">
        <p14:creationId xmlns:p14="http://schemas.microsoft.com/office/powerpoint/2010/main" val="3194803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Partner/Aufgabenstellung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 err="1"/>
              <a:t>DigiKicker</a:t>
            </a:r>
            <a:r>
              <a:rPr lang="de-AT" dirty="0"/>
              <a:t> - </a:t>
            </a:r>
            <a:r>
              <a:rPr lang="de-AT" dirty="0" err="1"/>
              <a:t>Lanzmaier</a:t>
            </a:r>
            <a:r>
              <a:rPr lang="de-AT" dirty="0"/>
              <a:t>, Rath, Schaar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17948" y="976539"/>
            <a:ext cx="10972800" cy="5290911"/>
          </a:xfrm>
        </p:spPr>
        <p:txBody>
          <a:bodyPr>
            <a:normAutofit/>
          </a:bodyPr>
          <a:lstStyle/>
          <a:p>
            <a:r>
              <a:rPr lang="de-AT" dirty="0"/>
              <a:t>Partner: HTL Leoben (Interne Arbeit)</a:t>
            </a:r>
          </a:p>
          <a:p>
            <a:r>
              <a:rPr lang="de-AT" dirty="0"/>
              <a:t>Aufgabenstellung</a:t>
            </a:r>
          </a:p>
          <a:p>
            <a:pPr lvl="1"/>
            <a:r>
              <a:rPr lang="de-DE" dirty="0"/>
              <a:t>Controller</a:t>
            </a:r>
          </a:p>
          <a:p>
            <a:pPr lvl="2"/>
            <a:r>
              <a:rPr lang="de-DE" dirty="0"/>
              <a:t>Hardwaredesign (Hülle, Elektronik)</a:t>
            </a:r>
          </a:p>
          <a:p>
            <a:pPr lvl="2"/>
            <a:r>
              <a:rPr lang="de-DE" dirty="0"/>
              <a:t>Schnittstellenentwicklung</a:t>
            </a:r>
          </a:p>
          <a:p>
            <a:pPr lvl="1"/>
            <a:r>
              <a:rPr lang="de-DE" dirty="0"/>
              <a:t>Simulation</a:t>
            </a:r>
          </a:p>
          <a:p>
            <a:pPr lvl="2"/>
            <a:r>
              <a:rPr lang="de-DE" dirty="0"/>
              <a:t>Entwicklung von spielbarem, stilisierten Abbild</a:t>
            </a:r>
          </a:p>
          <a:p>
            <a:pPr lvl="2"/>
            <a:r>
              <a:rPr lang="de-DE" dirty="0"/>
              <a:t>Multiplayer-Modus</a:t>
            </a:r>
            <a:endParaRPr lang="de-AT" dirty="0"/>
          </a:p>
          <a:p>
            <a:r>
              <a:rPr lang="de-AT" dirty="0"/>
              <a:t>Teilaufgaben</a:t>
            </a:r>
          </a:p>
          <a:p>
            <a:pPr lvl="1"/>
            <a:r>
              <a:rPr lang="de-AT" dirty="0"/>
              <a:t>Hardware-Design &amp; Entwicklung von Schnittstelle (Schaar)</a:t>
            </a:r>
          </a:p>
          <a:p>
            <a:pPr lvl="1"/>
            <a:r>
              <a:rPr lang="de-AT" dirty="0"/>
              <a:t>Entwicklung einer spielbaren Simulation (Rath)</a:t>
            </a:r>
          </a:p>
          <a:p>
            <a:pPr lvl="1"/>
            <a:r>
              <a:rPr lang="de-AT" dirty="0"/>
              <a:t>Implementierung Multiplayer &amp; stilisiertes Asset-Design (</a:t>
            </a:r>
            <a:r>
              <a:rPr lang="de-AT" dirty="0" err="1"/>
              <a:t>Lanzmaier</a:t>
            </a:r>
            <a:r>
              <a:rPr lang="de-AT" dirty="0"/>
              <a:t>)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2</a:t>
            </a:fld>
            <a:endParaRPr lang="de-AT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58D90FA-BCD2-ADF5-8524-67EB443A6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7627" y="1671042"/>
            <a:ext cx="1366842" cy="1366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89E9FF0-3894-8DC2-5BCA-05C2F0669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129" y="1671043"/>
            <a:ext cx="1366841" cy="1366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5F1E06E-D7B6-E0E5-2BB6-8A129DF28F36}"/>
              </a:ext>
            </a:extLst>
          </p:cNvPr>
          <p:cNvSpPr txBox="1"/>
          <p:nvPr/>
        </p:nvSpPr>
        <p:spPr>
          <a:xfrm>
            <a:off x="7175499" y="988098"/>
            <a:ext cx="2468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AT" sz="2800" dirty="0"/>
              <a:t>Erfüllte SDGs:</a:t>
            </a:r>
          </a:p>
        </p:txBody>
      </p:sp>
    </p:spTree>
    <p:extLst>
      <p:ext uri="{BB962C8B-B14F-4D97-AF65-F5344CB8AC3E}">
        <p14:creationId xmlns:p14="http://schemas.microsoft.com/office/powerpoint/2010/main" val="1710119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Ziele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Schaar</a:t>
            </a:r>
          </a:p>
          <a:p>
            <a:pPr lvl="1"/>
            <a:r>
              <a:rPr lang="de-DE" dirty="0"/>
              <a:t>Ein funktionierender Controller mit 3D-gedruckter Hülle, auf Basis mehrerer Mikrocontroller und Sensoren, mit einer USB-Schnittstelle, welche eine Input-Latenz von maximal 70ms aufweist und die Eingaben zur Simulation bringt.</a:t>
            </a:r>
          </a:p>
          <a:p>
            <a:r>
              <a:rPr lang="de-DE" dirty="0"/>
              <a:t>Rath</a:t>
            </a:r>
          </a:p>
          <a:p>
            <a:pPr lvl="1"/>
            <a:r>
              <a:rPr lang="de-DE" dirty="0"/>
              <a:t>Spielerische Simulation eines Tischfußballtisches, welche die Grundprinzipien eines analogen Tisches (Tore schießen, Drehbare Spielerstäbe, Physikalisch sinnvolle Ballbewegungen), in einer optisch stilisierten Form, digital erfüllt.</a:t>
            </a:r>
          </a:p>
          <a:p>
            <a:r>
              <a:rPr lang="de-DE" dirty="0" err="1"/>
              <a:t>Lanzmaier</a:t>
            </a:r>
            <a:endParaRPr lang="de-AT" dirty="0"/>
          </a:p>
          <a:p>
            <a:pPr lvl="1"/>
            <a:r>
              <a:rPr lang="de-AT" dirty="0"/>
              <a:t>Erstellung aller zentralen visuellen Elemente (HUD, Menü, Spielfeld, Figuren, etc.) in Form von eigens designten Assets, ohne Platzhaltergrafiken.</a:t>
            </a:r>
          </a:p>
          <a:p>
            <a:pPr lvl="1"/>
            <a:r>
              <a:rPr lang="de-AT" dirty="0"/>
              <a:t>Implementierung eines Mehrspieler-Modus, welcher sowohl drahtlos als auch lokal mit bis zu vier Personen funktionieren soll.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3</a:t>
            </a:fld>
            <a:endParaRPr lang="de-AT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06F8D842-2905-04CE-5FF8-3EFFBC74C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/>
          <a:p>
            <a:r>
              <a:rPr lang="de-AT" dirty="0" err="1"/>
              <a:t>DigiKicker</a:t>
            </a:r>
            <a:r>
              <a:rPr lang="de-AT" dirty="0"/>
              <a:t> - </a:t>
            </a:r>
            <a:r>
              <a:rPr lang="de-AT" dirty="0" err="1"/>
              <a:t>Lanzmaier</a:t>
            </a:r>
            <a:r>
              <a:rPr lang="de-AT" dirty="0"/>
              <a:t>, Rath, Schaar</a:t>
            </a:r>
          </a:p>
        </p:txBody>
      </p:sp>
    </p:spTree>
    <p:extLst>
      <p:ext uri="{BB962C8B-B14F-4D97-AF65-F5344CB8AC3E}">
        <p14:creationId xmlns:p14="http://schemas.microsoft.com/office/powerpoint/2010/main" val="3925678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96C6BA-99A1-43F4-92B8-B6D762EF0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8378C-21E0-453B-B255-71BAC911E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52739"/>
            <a:ext cx="10972800" cy="509361"/>
          </a:xfrm>
        </p:spPr>
        <p:txBody>
          <a:bodyPr>
            <a:normAutofit lnSpcReduction="10000"/>
          </a:bodyPr>
          <a:lstStyle/>
          <a:p>
            <a:r>
              <a:rPr lang="de-DE" dirty="0"/>
              <a:t>Bis dato durchgesehen:</a:t>
            </a:r>
            <a:endParaRPr lang="de-AT" dirty="0"/>
          </a:p>
          <a:p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B38338F-922C-40A7-B140-637B82770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4</a:t>
            </a:fld>
            <a:endParaRPr lang="de-AT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F50B05A9-A499-92BD-9C74-876D77B1A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/>
          <a:p>
            <a:r>
              <a:rPr lang="de-AT" dirty="0" err="1"/>
              <a:t>DigiKicker</a:t>
            </a:r>
            <a:r>
              <a:rPr lang="de-AT" dirty="0"/>
              <a:t> - </a:t>
            </a:r>
            <a:r>
              <a:rPr lang="de-AT" dirty="0" err="1"/>
              <a:t>Lanzmaier</a:t>
            </a:r>
            <a:r>
              <a:rPr lang="de-AT" dirty="0"/>
              <a:t>, Rath, Schaar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D9A4120-146A-AD27-2641-92546FA6DAAD}"/>
              </a:ext>
            </a:extLst>
          </p:cNvPr>
          <p:cNvSpPr txBox="1"/>
          <p:nvPr/>
        </p:nvSpPr>
        <p:spPr>
          <a:xfrm>
            <a:off x="609600" y="1706119"/>
            <a:ext cx="5486400" cy="4217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 err="1"/>
              <a:t>Harpooner</a:t>
            </a:r>
            <a:r>
              <a:rPr lang="de-AT" sz="1100" dirty="0"/>
              <a:t>, B. (2018, September 9). </a:t>
            </a:r>
            <a:r>
              <a:rPr lang="de-AT" sz="1100" dirty="0" err="1"/>
              <a:t>Choosing</a:t>
            </a:r>
            <a:r>
              <a:rPr lang="de-AT" sz="1100" dirty="0"/>
              <a:t> a game </a:t>
            </a:r>
            <a:r>
              <a:rPr lang="de-AT" sz="1100" dirty="0" err="1"/>
              <a:t>engine</a:t>
            </a:r>
            <a:r>
              <a:rPr lang="de-AT" sz="1100" dirty="0"/>
              <a:t> - Unity, Unreal Engine, Godot (Making </a:t>
            </a:r>
            <a:r>
              <a:rPr lang="de-AT" sz="1100" dirty="0" err="1"/>
              <a:t>Cyberglads</a:t>
            </a:r>
            <a:r>
              <a:rPr lang="de-AT" sz="1100" dirty="0"/>
              <a:t> 1). (</a:t>
            </a:r>
            <a:r>
              <a:rPr lang="de-AT" sz="1100" dirty="0">
                <a:hlinkClick r:id="rId2"/>
              </a:rPr>
              <a:t>https://www.youtube.com/watch?v=tKY_Cx38OAM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 err="1"/>
              <a:t>Linietsky</a:t>
            </a:r>
            <a:r>
              <a:rPr lang="de-AT" sz="1100" dirty="0"/>
              <a:t>, J., &amp; </a:t>
            </a:r>
            <a:r>
              <a:rPr lang="de-AT" sz="1100" dirty="0" err="1"/>
              <a:t>Manzur</a:t>
            </a:r>
            <a:r>
              <a:rPr lang="de-AT" sz="1100" dirty="0"/>
              <a:t>, A. (2025). Godot Engine. </a:t>
            </a:r>
            <a:r>
              <a:rPr lang="de-AT" sz="1100"/>
              <a:t>(</a:t>
            </a:r>
            <a:r>
              <a:rPr lang="de-AT" sz="1100">
                <a:hlinkClick r:id="rId3"/>
              </a:rPr>
              <a:t>https</a:t>
            </a:r>
            <a:r>
              <a:rPr lang="de-AT" sz="1100" dirty="0">
                <a:hlinkClick r:id="rId3"/>
              </a:rPr>
              <a:t>://godotengine</a:t>
            </a:r>
            <a:r>
              <a:rPr lang="de-AT" sz="1100">
                <a:hlinkClick r:id="rId3"/>
              </a:rPr>
              <a:t>.org</a:t>
            </a:r>
            <a:r>
              <a:rPr lang="de-AT" sz="1100"/>
              <a:t>)</a:t>
            </a:r>
            <a:endParaRPr lang="de-AT" sz="1100" dirty="0"/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/>
              <a:t>Sagor</a:t>
            </a:r>
            <a:r>
              <a:rPr lang="de-AT" sz="1100" dirty="0"/>
              <a:t>, H. (2022, November 3). </a:t>
            </a:r>
            <a:r>
              <a:rPr lang="de-AT" sz="1100" dirty="0" err="1"/>
              <a:t>How</a:t>
            </a:r>
            <a:r>
              <a:rPr lang="de-AT" sz="1100" dirty="0"/>
              <a:t> </a:t>
            </a:r>
            <a:r>
              <a:rPr lang="de-AT" sz="1100" dirty="0" err="1"/>
              <a:t>To</a:t>
            </a:r>
            <a:r>
              <a:rPr lang="de-AT" sz="1100" dirty="0"/>
              <a:t> Draw a Football (Soccer Ball) In Illustrator | Adobe Illustrator CC Tutorial. (</a:t>
            </a:r>
            <a:r>
              <a:rPr lang="de-AT" sz="1100" dirty="0">
                <a:hlinkClick r:id="rId4"/>
              </a:rPr>
              <a:t>https://www.youtube.com/watch?v=Yuu2jnMjt7k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/>
              <a:t>Lab, S. (2023). Add USB </a:t>
            </a:r>
            <a:r>
              <a:rPr lang="de-AT" sz="1100" dirty="0" err="1"/>
              <a:t>To</a:t>
            </a:r>
            <a:r>
              <a:rPr lang="de-AT" sz="1100" dirty="0"/>
              <a:t> </a:t>
            </a:r>
            <a:r>
              <a:rPr lang="de-AT" sz="1100" dirty="0" err="1"/>
              <a:t>Your</a:t>
            </a:r>
            <a:r>
              <a:rPr lang="de-AT" sz="1100" dirty="0"/>
              <a:t> Electronics Projects! - The USB Protocol </a:t>
            </a:r>
            <a:r>
              <a:rPr lang="de-AT" sz="1100" dirty="0" err="1"/>
              <a:t>Explained</a:t>
            </a:r>
            <a:r>
              <a:rPr lang="de-AT" sz="1100" dirty="0"/>
              <a:t>. (</a:t>
            </a:r>
            <a:r>
              <a:rPr lang="de-AT" sz="1100" dirty="0">
                <a:hlinkClick r:id="rId5"/>
              </a:rPr>
              <a:t>https://www.youtube.com/watch?v=HbQ6q3skZgw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 err="1"/>
              <a:t>LiveOverflow</a:t>
            </a:r>
            <a:r>
              <a:rPr lang="de-AT" sz="1100" dirty="0"/>
              <a:t>. (2019, </a:t>
            </a:r>
            <a:r>
              <a:rPr lang="de-AT" sz="1100" dirty="0" err="1"/>
              <a:t>December</a:t>
            </a:r>
            <a:r>
              <a:rPr lang="de-AT" sz="1100" dirty="0"/>
              <a:t> 12). </a:t>
            </a:r>
            <a:r>
              <a:rPr lang="de-AT" sz="1100" dirty="0" err="1"/>
              <a:t>How</a:t>
            </a:r>
            <a:r>
              <a:rPr lang="de-AT" sz="1100" dirty="0"/>
              <a:t> Do Linux Kernel Drivers Work? - Learning Resource. (</a:t>
            </a:r>
            <a:r>
              <a:rPr lang="de-AT" sz="1100" dirty="0">
                <a:hlinkClick r:id="rId6"/>
              </a:rPr>
              <a:t>https://www.youtube.com/watch?v=juGNPLdjLH4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 err="1"/>
              <a:t>Lichtman</a:t>
            </a:r>
            <a:r>
              <a:rPr lang="de-AT" sz="1100" dirty="0"/>
              <a:t>, N. (2023, </a:t>
            </a:r>
            <a:r>
              <a:rPr lang="de-AT" sz="1100" dirty="0" err="1"/>
              <a:t>December</a:t>
            </a:r>
            <a:r>
              <a:rPr lang="de-AT" sz="1100" dirty="0"/>
              <a:t> 2). Making Simple Windows Driver in C. (</a:t>
            </a:r>
            <a:r>
              <a:rPr lang="de-AT" sz="1100" dirty="0">
                <a:hlinkClick r:id="rId7"/>
              </a:rPr>
              <a:t>https://www.youtube.com/watch?v=GTrekHE8A00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 err="1"/>
              <a:t>Techquickie</a:t>
            </a:r>
            <a:r>
              <a:rPr lang="de-AT" sz="1100" dirty="0"/>
              <a:t>. (2014, April 16). </a:t>
            </a:r>
            <a:r>
              <a:rPr lang="de-AT" sz="1100" dirty="0" err="1"/>
              <a:t>What</a:t>
            </a:r>
            <a:r>
              <a:rPr lang="de-AT" sz="1100" dirty="0"/>
              <a:t> </a:t>
            </a:r>
            <a:r>
              <a:rPr lang="de-AT" sz="1100" dirty="0" err="1"/>
              <a:t>is</a:t>
            </a:r>
            <a:r>
              <a:rPr lang="de-AT" sz="1100" dirty="0"/>
              <a:t> a Software Driver </a:t>
            </a:r>
            <a:r>
              <a:rPr lang="de-AT" sz="1100" dirty="0" err="1"/>
              <a:t>as</a:t>
            </a:r>
            <a:r>
              <a:rPr lang="de-AT" sz="1100" dirty="0"/>
              <a:t> Fast As Possible. (</a:t>
            </a:r>
            <a:r>
              <a:rPr lang="de-AT" sz="1100" dirty="0">
                <a:hlinkClick r:id="rId8"/>
              </a:rPr>
              <a:t>https://www.youtube.com/watch?v=t-aRlwLI-b0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/>
              <a:t>de </a:t>
            </a:r>
            <a:r>
              <a:rPr lang="de-AT" sz="1100" dirty="0" err="1"/>
              <a:t>Vinck</a:t>
            </a:r>
            <a:r>
              <a:rPr lang="de-AT" sz="1100" dirty="0"/>
              <a:t>, M. (2019b, August 25). Arduino </a:t>
            </a:r>
            <a:r>
              <a:rPr lang="de-AT" sz="1100" dirty="0" err="1"/>
              <a:t>Prototyping</a:t>
            </a:r>
            <a:r>
              <a:rPr lang="de-AT" sz="1100" dirty="0"/>
              <a:t> Inputs #54: IR </a:t>
            </a:r>
            <a:r>
              <a:rPr lang="de-AT" sz="1100" dirty="0" err="1"/>
              <a:t>Proximity</a:t>
            </a:r>
            <a:r>
              <a:rPr lang="de-AT" sz="1100" dirty="0"/>
              <a:t> Sensors. (</a:t>
            </a:r>
            <a:r>
              <a:rPr lang="de-AT" sz="1100" dirty="0">
                <a:hlinkClick r:id="rId9"/>
              </a:rPr>
              <a:t>https://www.youtube.com/watch?v=D0WquihUdek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/>
              <a:t>de </a:t>
            </a:r>
            <a:r>
              <a:rPr lang="de-AT" sz="1100" dirty="0" err="1"/>
              <a:t>Vinck</a:t>
            </a:r>
            <a:r>
              <a:rPr lang="de-AT" sz="1100" dirty="0"/>
              <a:t>, M. (2019a, August 24). Arduino </a:t>
            </a:r>
            <a:r>
              <a:rPr lang="de-AT" sz="1100" dirty="0" err="1"/>
              <a:t>Prototyping</a:t>
            </a:r>
            <a:r>
              <a:rPr lang="de-AT" sz="1100" dirty="0"/>
              <a:t> Inputs #53: Rotary Encoders. (</a:t>
            </a:r>
            <a:r>
              <a:rPr lang="de-AT" sz="1100" dirty="0">
                <a:hlinkClick r:id="rId10"/>
              </a:rPr>
              <a:t>https://www.youtube.com/watch?v=lMM8fA-oSI8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/>
              <a:t>de </a:t>
            </a:r>
            <a:r>
              <a:rPr lang="de-AT" sz="1100" dirty="0" err="1"/>
              <a:t>Vinck</a:t>
            </a:r>
            <a:r>
              <a:rPr lang="de-AT" sz="1100" dirty="0"/>
              <a:t>, M. (2019d, September 29). Arduino </a:t>
            </a:r>
            <a:r>
              <a:rPr lang="de-AT" sz="1100" dirty="0" err="1"/>
              <a:t>Prototyping</a:t>
            </a:r>
            <a:r>
              <a:rPr lang="de-AT" sz="1100" dirty="0"/>
              <a:t> Outputs #86: </a:t>
            </a:r>
            <a:r>
              <a:rPr lang="de-AT" sz="1100" dirty="0" err="1"/>
              <a:t>Continuous</a:t>
            </a:r>
            <a:r>
              <a:rPr lang="de-AT" sz="1100" dirty="0"/>
              <a:t> Rotation Servos. (</a:t>
            </a:r>
            <a:r>
              <a:rPr lang="de-AT" sz="1100" dirty="0">
                <a:hlinkClick r:id="rId11"/>
              </a:rPr>
              <a:t>https://www.youtube.com/watch?v=Qn0KQecUMqM</a:t>
            </a:r>
            <a:r>
              <a:rPr lang="de-AT" sz="1100" dirty="0"/>
              <a:t>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89927AE-F512-6D1B-6CCC-E2DA3CC93410}"/>
              </a:ext>
            </a:extLst>
          </p:cNvPr>
          <p:cNvSpPr txBox="1"/>
          <p:nvPr/>
        </p:nvSpPr>
        <p:spPr>
          <a:xfrm>
            <a:off x="6096000" y="1706119"/>
            <a:ext cx="5486400" cy="356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/>
              <a:t>de </a:t>
            </a:r>
            <a:r>
              <a:rPr lang="de-AT" sz="1100" dirty="0" err="1"/>
              <a:t>Vinck</a:t>
            </a:r>
            <a:r>
              <a:rPr lang="de-AT" sz="1100" dirty="0"/>
              <a:t>, M. (2019c, September 25). Arduino </a:t>
            </a:r>
            <a:r>
              <a:rPr lang="de-AT" sz="1100" dirty="0" err="1"/>
              <a:t>Prototyping</a:t>
            </a:r>
            <a:r>
              <a:rPr lang="de-AT" sz="1100" dirty="0"/>
              <a:t> Outputs #82: Slip Rings. (</a:t>
            </a:r>
            <a:r>
              <a:rPr lang="de-AT" sz="1100" dirty="0">
                <a:hlinkClick r:id="rId12"/>
              </a:rPr>
              <a:t>https://www.youtube.com/watch?v=M6Z07b28U9c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de-AT" sz="1100" dirty="0"/>
              <a:t>Art, W. M. (2023, March 17). </a:t>
            </a:r>
            <a:r>
              <a:rPr lang="de-AT" sz="1100" dirty="0" err="1"/>
              <a:t>What</a:t>
            </a:r>
            <a:r>
              <a:rPr lang="de-AT" sz="1100" dirty="0"/>
              <a:t> </a:t>
            </a:r>
            <a:r>
              <a:rPr lang="de-AT" sz="1100" dirty="0" err="1"/>
              <a:t>is</a:t>
            </a:r>
            <a:r>
              <a:rPr lang="de-AT" sz="1100" dirty="0"/>
              <a:t> a </a:t>
            </a:r>
            <a:r>
              <a:rPr lang="de-AT" sz="1100" dirty="0" err="1"/>
              <a:t>slip</a:t>
            </a:r>
            <a:r>
              <a:rPr lang="de-AT" sz="1100" dirty="0"/>
              <a:t> ring? (</a:t>
            </a:r>
            <a:r>
              <a:rPr lang="de-AT" sz="1100" dirty="0">
                <a:hlinkClick r:id="rId13"/>
              </a:rPr>
              <a:t>https://www.youtube.com/watch?v=dKRbTwEVEsQ</a:t>
            </a:r>
            <a:r>
              <a:rPr lang="de-AT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en-US" sz="1100" dirty="0"/>
              <a:t>Eater, B. (2021, June 5). How does a USB keyboard work? (</a:t>
            </a:r>
            <a:r>
              <a:rPr lang="en-US" sz="1100" dirty="0">
                <a:hlinkClick r:id="rId14"/>
              </a:rPr>
              <a:t>https://www.youtube.com/watch?v=wdgULBpRoXk</a:t>
            </a:r>
            <a:r>
              <a:rPr lang="en-US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en-US" sz="1100" dirty="0" err="1"/>
              <a:t>Robonyx</a:t>
            </a:r>
            <a:r>
              <a:rPr lang="en-US" sz="1100" dirty="0"/>
              <a:t>. (2024, March 12). Arduino To ESP32: How to Get Started! (</a:t>
            </a:r>
            <a:r>
              <a:rPr lang="en-US" sz="1100" dirty="0">
                <a:hlinkClick r:id="rId15"/>
              </a:rPr>
              <a:t>https://www.youtube.com/watch?v=RiYnucfy_rs</a:t>
            </a:r>
            <a:r>
              <a:rPr lang="en-US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en-US" sz="1100" dirty="0"/>
              <a:t>Electronics, S. (2022, June 25). How To Turn An Arduino Into A USB Keyboard Or Mouse! | ATMega32U4. (</a:t>
            </a:r>
            <a:r>
              <a:rPr lang="en-US" sz="1100" dirty="0">
                <a:hlinkClick r:id="rId16"/>
              </a:rPr>
              <a:t>https://www.youtube.com/watch?v=yTc2GLXfCOY</a:t>
            </a:r>
            <a:r>
              <a:rPr lang="en-US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en-US" sz="1100" dirty="0"/>
              <a:t>Systems, E. (2025). </a:t>
            </a:r>
            <a:r>
              <a:rPr lang="en-US" sz="1100" dirty="0" err="1"/>
              <a:t>DevKits</a:t>
            </a:r>
            <a:r>
              <a:rPr lang="en-US" sz="1100" dirty="0"/>
              <a:t> ESP32 Series. (</a:t>
            </a:r>
            <a:r>
              <a:rPr lang="en-US" sz="1100" dirty="0">
                <a:hlinkClick r:id="rId17"/>
              </a:rPr>
              <a:t>https://www.espressif.com/en/products/devKits</a:t>
            </a:r>
            <a:r>
              <a:rPr lang="en-US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en-US" sz="1100" dirty="0" err="1"/>
              <a:t>Tassesin</a:t>
            </a:r>
            <a:r>
              <a:rPr lang="en-US" sz="1100" dirty="0"/>
              <a:t>. (2025). 3D Printed Roller Bearing. (</a:t>
            </a:r>
            <a:r>
              <a:rPr lang="en-US" sz="1100" dirty="0">
                <a:hlinkClick r:id="rId18"/>
              </a:rPr>
              <a:t>https://makerworld.com/de/models/473167-608z-6000z-roller-bearing-v2?from=search#profileId-383170</a:t>
            </a:r>
            <a:r>
              <a:rPr lang="en-US" sz="1100" dirty="0"/>
              <a:t>)</a:t>
            </a:r>
          </a:p>
          <a:p>
            <a:pPr marL="171450" indent="-171450" fontAlgn="base">
              <a:lnSpc>
                <a:spcPts val="1700"/>
              </a:lnSpc>
              <a:buFont typeface="Symbol" panose="05050102010706020507" pitchFamily="18" charset="2"/>
              <a:buChar char="-"/>
            </a:pPr>
            <a:r>
              <a:rPr lang="en-US" sz="1100" dirty="0"/>
              <a:t>Community, G. (2025). Godot 2D Tutorial Game. (</a:t>
            </a:r>
            <a:r>
              <a:rPr lang="en-US" sz="1100" dirty="0">
                <a:hlinkClick r:id="rId19"/>
              </a:rPr>
              <a:t>https://docs.godotengine.org/de/4.x/getting_started/first_2d_game/index.html</a:t>
            </a:r>
            <a:r>
              <a:rPr lang="en-US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29837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96C6BA-99A1-43F4-92B8-B6D762EF0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PM - Meilensteine</a:t>
            </a:r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B38338F-922C-40A7-B140-637B82770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5</a:t>
            </a:fld>
            <a:endParaRPr lang="de-AT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6B18A04F-4951-2C04-8359-5D0AD75A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/>
          <a:p>
            <a:r>
              <a:rPr lang="de-AT" dirty="0" err="1"/>
              <a:t>DigiKicker</a:t>
            </a:r>
            <a:r>
              <a:rPr lang="de-AT" dirty="0"/>
              <a:t> - </a:t>
            </a:r>
            <a:r>
              <a:rPr lang="de-AT" dirty="0" err="1"/>
              <a:t>Lanzmaier</a:t>
            </a:r>
            <a:r>
              <a:rPr lang="de-AT" dirty="0"/>
              <a:t>, Rath, Schaar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DE5779C-7624-178F-9FAC-AC80777685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946"/>
          <a:stretch>
            <a:fillRect/>
          </a:stretch>
        </p:blipFill>
        <p:spPr>
          <a:xfrm>
            <a:off x="163509" y="1152222"/>
            <a:ext cx="11864982" cy="455355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25704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A803B-F515-4BE9-CB1E-8B56D0C3B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8EA275-950D-06AA-4BBB-5AD52FBAE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PM - Kostenabschätzung</a:t>
            </a:r>
            <a:endParaRPr lang="de-A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0476FE-8C37-233A-1CF9-397B21F953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7948" y="1137048"/>
                <a:ext cx="10972800" cy="5026008"/>
              </a:xfrm>
            </p:spPr>
            <p:txBody>
              <a:bodyPr>
                <a:normAutofit/>
              </a:bodyPr>
              <a:lstStyle/>
              <a:p>
                <a:r>
                  <a:rPr lang="de-DE" dirty="0"/>
                  <a:t>Lohnkosten: </a:t>
                </a:r>
                <a14:m>
                  <m:oMath xmlns:m="http://schemas.openxmlformats.org/officeDocument/2006/math">
                    <m:r>
                      <a:rPr lang="de-DE" sz="2400" i="1">
                        <a:latin typeface="Cambria Math" panose="02040503050406030204" pitchFamily="18" charset="0"/>
                      </a:rPr>
                      <m:t>3×</m:t>
                    </m:r>
                    <m:r>
                      <a:rPr lang="de-AT" sz="240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8,01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200×</m:t>
                    </m:r>
                    <m:r>
                      <a:rPr lang="de-DE" sz="2400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~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21</m:t>
                    </m:r>
                    <m:r>
                      <a:rPr lang="de-AT" sz="2400" i="1" smtClean="0">
                        <a:latin typeface="Cambria Math" panose="02040503050406030204" pitchFamily="18" charset="0"/>
                      </a:rPr>
                      <m:t>6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00</m:t>
                    </m:r>
                    <m:r>
                      <a:rPr lang="de-DE" sz="2400" i="1">
                        <a:latin typeface="Cambria Math" panose="02040503050406030204" pitchFamily="18" charset="0"/>
                      </a:rPr>
                      <m:t>€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de-AT" sz="2400" b="0" dirty="0"/>
              </a:p>
              <a:p>
                <a:pPr lvl="1"/>
                <a:r>
                  <a:rPr lang="de-DE" dirty="0"/>
                  <a:t>3 Schüler x Stundenlohn (Kollektiv für Berufseinsteiger ST1) x angenommene Stundenzahl x </a:t>
                </a:r>
                <a:r>
                  <a:rPr lang="de-DE" sz="1800" dirty="0"/>
                  <a:t>~</a:t>
                </a:r>
                <a:r>
                  <a:rPr lang="de-DE" dirty="0"/>
                  <a:t>2 (Lohnnebenkosten)</a:t>
                </a:r>
              </a:p>
              <a:p>
                <a:r>
                  <a:rPr lang="de-DE" dirty="0"/>
                  <a:t>Materialkosten: </a:t>
                </a:r>
                <a14:m>
                  <m:oMath xmlns:m="http://schemas.openxmlformats.org/officeDocument/2006/math"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100 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𝑏𝑖𝑠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 500€+70 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𝑏𝑖𝑠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 200€+6€+</m:t>
                    </m:r>
                    <m:d>
                      <m:dPr>
                        <m:ctrlPr>
                          <a:rPr lang="de-AT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AT" sz="2400" b="0" i="1" smtClean="0">
                            <a:latin typeface="Cambria Math" panose="02040503050406030204" pitchFamily="18" charset="0"/>
                          </a:rPr>
                          <m:t>60 </m:t>
                        </m:r>
                        <m:r>
                          <a:rPr lang="de-AT" sz="2400" b="0" i="1" smtClean="0">
                            <a:latin typeface="Cambria Math" panose="02040503050406030204" pitchFamily="18" charset="0"/>
                          </a:rPr>
                          <m:t>𝑏𝑖𝑠</m:t>
                        </m:r>
                        <m:r>
                          <a:rPr lang="de-AT" sz="2400" b="0" i="1" smtClean="0">
                            <a:latin typeface="Cambria Math" panose="02040503050406030204" pitchFamily="18" charset="0"/>
                          </a:rPr>
                          <m:t> 130€</m:t>
                        </m:r>
                      </m:e>
                    </m:d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+9€=515€ (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𝑀𝑖𝑡𝑡𝑒𝑙𝑤𝑒𝑟𝑡</m:t>
                    </m:r>
                    <m:r>
                      <a:rPr lang="de-AT" sz="2400" b="0" i="1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de-AT" sz="2400" b="0" dirty="0"/>
              </a:p>
              <a:p>
                <a:pPr lvl="1"/>
                <a:r>
                  <a:rPr lang="de-AT" dirty="0" err="1"/>
                  <a:t>Filamentkosten</a:t>
                </a:r>
                <a:r>
                  <a:rPr lang="de-AT" dirty="0"/>
                  <a:t> + Microcontroller + Dupont-Kabel (120 </a:t>
                </a:r>
                <a:r>
                  <a:rPr lang="de-AT" dirty="0" err="1"/>
                  <a:t>Stk</a:t>
                </a:r>
                <a:r>
                  <a:rPr lang="de-AT" dirty="0"/>
                  <a:t>.) + Sensoren (optional) + </a:t>
                </a:r>
                <a:r>
                  <a:rPr lang="de-AT" dirty="0" err="1"/>
                  <a:t>Breadboards</a:t>
                </a:r>
                <a:endParaRPr lang="de-AT" dirty="0"/>
              </a:p>
              <a:p>
                <a:r>
                  <a:rPr lang="de-AT" b="0" dirty="0"/>
                  <a:t>Gesamtkosten:</a:t>
                </a:r>
              </a:p>
              <a:p>
                <a:pPr lvl="1"/>
                <a:r>
                  <a:rPr lang="de-AT" dirty="0"/>
                  <a:t>Rund 22.000€ (Materialkosten jedoch variabel) </a:t>
                </a:r>
                <a:endParaRPr lang="de-AT" b="0" dirty="0"/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0476FE-8C37-233A-1CF9-397B21F953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7948" y="1137048"/>
                <a:ext cx="10972800" cy="5026008"/>
              </a:xfrm>
              <a:blipFill>
                <a:blip r:embed="rId2"/>
                <a:stretch>
                  <a:fillRect l="-1000" t="-1214"/>
                </a:stretch>
              </a:blipFill>
            </p:spPr>
            <p:txBody>
              <a:bodyPr/>
              <a:lstStyle/>
              <a:p>
                <a:r>
                  <a:rPr lang="de-A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007367-A687-3D03-D944-D209B719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6</a:t>
            </a:fld>
            <a:endParaRPr lang="de-AT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5FBA539F-D476-26F8-EEFA-6D84616B5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/>
          <a:p>
            <a:r>
              <a:rPr lang="de-AT" dirty="0" err="1"/>
              <a:t>DigiKicker</a:t>
            </a:r>
            <a:r>
              <a:rPr lang="de-AT" dirty="0"/>
              <a:t> - </a:t>
            </a:r>
            <a:r>
              <a:rPr lang="de-AT" dirty="0" err="1"/>
              <a:t>Lanzmaier</a:t>
            </a:r>
            <a:r>
              <a:rPr lang="de-AT" dirty="0"/>
              <a:t>, Rath, Schaar</a:t>
            </a:r>
          </a:p>
        </p:txBody>
      </p:sp>
    </p:spTree>
    <p:extLst>
      <p:ext uri="{BB962C8B-B14F-4D97-AF65-F5344CB8AC3E}">
        <p14:creationId xmlns:p14="http://schemas.microsoft.com/office/powerpoint/2010/main" val="1818758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3CE3A3-BF26-2099-4C84-8D0DDB9A6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Grundlegender Prototyp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D2ABCCF-08EC-6917-DDEA-D1E153806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 err="1"/>
              <a:t>DigiKicker</a:t>
            </a:r>
            <a:r>
              <a:rPr lang="de-AT" dirty="0"/>
              <a:t> - </a:t>
            </a:r>
            <a:r>
              <a:rPr lang="de-AT" dirty="0" err="1"/>
              <a:t>Lanzmaier</a:t>
            </a:r>
            <a:r>
              <a:rPr lang="de-AT" dirty="0"/>
              <a:t>, Rath, Schaar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C7777E-D48B-F92B-A763-EB221ACA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7</a:t>
            </a:fld>
            <a:endParaRPr lang="de-AT"/>
          </a:p>
        </p:txBody>
      </p:sp>
      <p:pic>
        <p:nvPicPr>
          <p:cNvPr id="7" name="Grafik 6" descr="Ein Bild, das Screenshot, Electric Blue (Farbe), Kobaltblau, Majorelle Blue enthält.&#10;&#10;KI-generierte Inhalte können fehlerhaft sein.">
            <a:extLst>
              <a:ext uri="{FF2B5EF4-FFF2-40B4-BE49-F238E27FC236}">
                <a16:creationId xmlns:a16="http://schemas.microsoft.com/office/drawing/2014/main" id="{57FA5B52-62DB-7D34-8FD7-42BBE5E85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848" y="1009269"/>
            <a:ext cx="9290304" cy="522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514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B4B917-345E-F2B6-18B3-B842BF9EA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3322" y="2467930"/>
            <a:ext cx="3765355" cy="1922140"/>
          </a:xfrm>
        </p:spPr>
        <p:txBody>
          <a:bodyPr>
            <a:noAutofit/>
          </a:bodyPr>
          <a:lstStyle/>
          <a:p>
            <a:r>
              <a:rPr lang="de-DE" sz="6000" dirty="0"/>
              <a:t>Live Demo</a:t>
            </a:r>
            <a:endParaRPr lang="de-AT" sz="600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D1CB1B8-CBF0-1B0C-32A2-0B5472447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 err="1"/>
              <a:t>DigiKicker</a:t>
            </a:r>
            <a:r>
              <a:rPr lang="de-AT" dirty="0"/>
              <a:t> - </a:t>
            </a:r>
            <a:r>
              <a:rPr lang="de-AT" dirty="0" err="1"/>
              <a:t>Lanzmaier</a:t>
            </a:r>
            <a:r>
              <a:rPr lang="de-AT" dirty="0"/>
              <a:t>, Rath, Schaar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3131E9-66C2-1645-2734-4AD4A8F77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8</a:t>
            </a:fld>
            <a:endParaRPr lang="de-AT"/>
          </a:p>
        </p:txBody>
      </p:sp>
      <p:pic>
        <p:nvPicPr>
          <p:cNvPr id="3" name="Arduino_Godot_CommDemo">
            <a:hlinkClick r:id="" action="ppaction://media"/>
            <a:extLst>
              <a:ext uri="{FF2B5EF4-FFF2-40B4-BE49-F238E27FC236}">
                <a16:creationId xmlns:a16="http://schemas.microsoft.com/office/drawing/2014/main" id="{76BCB2AE-D2FB-6193-F371-4E9619EE44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6553" y="0"/>
            <a:ext cx="12366978" cy="695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279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27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5F8F8BE0F772449AA3E28E2051A517F" ma:contentTypeVersion="0" ma:contentTypeDescription="Ein neues Dokument erstellen." ma:contentTypeScope="" ma:versionID="0d260f8c1711e932026baa77adf3512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0627edd4f09c1f414843cf0643fb7b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B09AE3-FA1D-40C8-A6CE-A2D9F55131C8}">
  <ds:schemaRefs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elements/1.1/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62B322D-2084-418A-8960-B074ADC5B6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C214F1-4297-4767-8275-0DA039616A9F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965</Words>
  <Application>Microsoft Office PowerPoint</Application>
  <PresentationFormat>Breitbild</PresentationFormat>
  <Paragraphs>74</Paragraphs>
  <Slides>8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Adobe Gothic Std B</vt:lpstr>
      <vt:lpstr>Arial</vt:lpstr>
      <vt:lpstr>Calibri</vt:lpstr>
      <vt:lpstr>Cambria Math</vt:lpstr>
      <vt:lpstr>Symbol</vt:lpstr>
      <vt:lpstr>Larissa</vt:lpstr>
      <vt:lpstr>PowerPoint-Präsentation</vt:lpstr>
      <vt:lpstr>Partner/Aufgabenstellung</vt:lpstr>
      <vt:lpstr>Ziele</vt:lpstr>
      <vt:lpstr>Literatur</vt:lpstr>
      <vt:lpstr>PM - Meilensteine</vt:lpstr>
      <vt:lpstr>PM - Kostenabschätzung</vt:lpstr>
      <vt:lpstr>Grundlegender Prototyp</vt:lpstr>
      <vt:lpstr>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alexandra</dc:creator>
  <cp:lastModifiedBy>Schaar Nikita</cp:lastModifiedBy>
  <cp:revision>332</cp:revision>
  <cp:lastPrinted>2020-04-02T17:36:48Z</cp:lastPrinted>
  <dcterms:created xsi:type="dcterms:W3CDTF">2012-09-14T17:11:23Z</dcterms:created>
  <dcterms:modified xsi:type="dcterms:W3CDTF">2025-06-23T09:56:54Z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0x010100B5F8F8BE0F772449AA3E28E2051A517F</vt:lpwstr>
  </property>
</Properties>
</file>

<file path=docProps/thumbnail.jpeg>
</file>